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24377650" cy="13716000"/>
  <p:notesSz cx="6858000" cy="9144000"/>
  <p:embeddedFontLst>
    <p:embeddedFont>
      <p:font typeface="Lato Light" panose="020B060402020202020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Black" panose="02000000000000000000" pitchFamily="2" charset="0"/>
      <p:bold r:id="rId25"/>
      <p:boldItalic r:id="rId26"/>
    </p:embeddedFont>
    <p:embeddedFont>
      <p:font typeface="Roboto Medium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958">
          <p15:clr>
            <a:srgbClr val="A4A3A4"/>
          </p15:clr>
        </p15:guide>
        <p15:guide id="2" orient="horz" pos="8160">
          <p15:clr>
            <a:srgbClr val="A4A3A4"/>
          </p15:clr>
        </p15:guide>
        <p15:guide id="3" orient="horz" pos="480">
          <p15:clr>
            <a:srgbClr val="A4A3A4"/>
          </p15:clr>
        </p15:guide>
        <p15:guide id="4" pos="14398">
          <p15:clr>
            <a:srgbClr val="A4A3A4"/>
          </p15:clr>
        </p15:guide>
        <p15:guide id="5" orient="horz" pos="3096">
          <p15:clr>
            <a:srgbClr val="9AA0A6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5" roundtripDataSignature="AMtx7mgnIteBE6dsBrcL8ukjgbTV7nDe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5B9C7D-B653-4D96-B5C3-37FBCBE6D94B}">
  <a:tblStyle styleId="{AE5B9C7D-B653-4D96-B5C3-37FBCBE6D94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4" d="100"/>
          <a:sy n="34" d="100"/>
        </p:scale>
        <p:origin x="834" y="96"/>
      </p:cViewPr>
      <p:guideLst>
        <p:guide pos="958"/>
        <p:guide orient="horz" pos="8160"/>
        <p:guide orient="horz" pos="480"/>
        <p:guide pos="14398"/>
        <p:guide orient="horz" pos="3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1" name="Google Shape;11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094" y="685800"/>
            <a:ext cx="6094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marR="114300" lvl="0" indent="0" algn="l" rtl="0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</a:pPr>
            <a:r>
              <a:rPr lang="en-US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may have more than 2 subnets.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0" name="Google Shape;160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da88eb2a82_20_31"/>
          <p:cNvSpPr txBox="1">
            <a:spLocks noGrp="1"/>
          </p:cNvSpPr>
          <p:nvPr>
            <p:ph type="ctrTitle"/>
          </p:nvPr>
        </p:nvSpPr>
        <p:spPr>
          <a:xfrm>
            <a:off x="831006" y="1985533"/>
            <a:ext cx="22715700" cy="5473500"/>
          </a:xfrm>
          <a:prstGeom prst="rect">
            <a:avLst/>
          </a:prstGeom>
        </p:spPr>
        <p:txBody>
          <a:bodyPr spcFirstLastPara="1" wrap="square" lIns="243750" tIns="243750" rIns="243750" bIns="24375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>
            <a:endParaRPr/>
          </a:p>
        </p:txBody>
      </p:sp>
      <p:sp>
        <p:nvSpPr>
          <p:cNvPr id="15" name="Google Shape;15;gda88eb2a82_20_31"/>
          <p:cNvSpPr txBox="1">
            <a:spLocks noGrp="1"/>
          </p:cNvSpPr>
          <p:nvPr>
            <p:ph type="subTitle" idx="1"/>
          </p:nvPr>
        </p:nvSpPr>
        <p:spPr>
          <a:xfrm>
            <a:off x="830984" y="7557667"/>
            <a:ext cx="22715700" cy="21135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16" name="Google Shape;16;gda88eb2a82_20_31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da88eb2a82_20_66"/>
          <p:cNvSpPr txBox="1">
            <a:spLocks noGrp="1"/>
          </p:cNvSpPr>
          <p:nvPr>
            <p:ph type="title" hasCustomPrompt="1"/>
          </p:nvPr>
        </p:nvSpPr>
        <p:spPr>
          <a:xfrm>
            <a:off x="830984" y="2949667"/>
            <a:ext cx="22715700" cy="5235900"/>
          </a:xfrm>
          <a:prstGeom prst="rect">
            <a:avLst/>
          </a:prstGeom>
        </p:spPr>
        <p:txBody>
          <a:bodyPr spcFirstLastPara="1" wrap="square" lIns="243750" tIns="243750" rIns="243750" bIns="24375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50" name="Google Shape;50;gda88eb2a82_20_66"/>
          <p:cNvSpPr txBox="1">
            <a:spLocks noGrp="1"/>
          </p:cNvSpPr>
          <p:nvPr>
            <p:ph type="body" idx="1"/>
          </p:nvPr>
        </p:nvSpPr>
        <p:spPr>
          <a:xfrm>
            <a:off x="830984" y="8405933"/>
            <a:ext cx="22715700" cy="34689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marL="457200" lvl="0" indent="-53340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 algn="ctr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 algn="ctr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 algn="ctr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gda88eb2a82_20_66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da88eb2a82_20_70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. Transition Slide">
  <p:cSld name="CUSTOM_17_2_1_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gda88eb2a82_20_72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gda88eb2a82_20_72"/>
          <p:cNvSpPr txBox="1">
            <a:spLocks noGrp="1"/>
          </p:cNvSpPr>
          <p:nvPr>
            <p:ph type="title"/>
          </p:nvPr>
        </p:nvSpPr>
        <p:spPr>
          <a:xfrm>
            <a:off x="632102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sz="9600" b="0" i="0" u="none" strike="noStrike" cap="non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gda88eb2a82_20_72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gda88eb2a82_20_72"/>
          <p:cNvSpPr txBox="1">
            <a:spLocks noGrp="1"/>
          </p:cNvSpPr>
          <p:nvPr>
            <p:ph type="subTitle" idx="1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0. Bullets 1–4 (Yellow/Green)">
  <p:cSld name="CUSTOM_2_7_1_6_1_2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da88eb2a82_20_77"/>
          <p:cNvSpPr/>
          <p:nvPr/>
        </p:nvSpPr>
        <p:spPr>
          <a:xfrm>
            <a:off x="3605861" y="3676867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da88eb2a82_20_77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gda88eb2a82_20_77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3" name="Google Shape;63;gda88eb2a82_20_77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4" name="Google Shape;64;gda88eb2a82_20_77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5" name="Google Shape;65;gda88eb2a82_20_77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" name="Google Shape;66;gda88eb2a82_20_77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gda88eb2a82_20_77"/>
          <p:cNvSpPr txBox="1">
            <a:spLocks noGrp="1"/>
          </p:cNvSpPr>
          <p:nvPr>
            <p:ph type="subTitle" idx="3"/>
          </p:nvPr>
        </p:nvSpPr>
        <p:spPr>
          <a:xfrm>
            <a:off x="32592" y="3728000"/>
            <a:ext cx="243777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gda88eb2a82_20_77"/>
          <p:cNvSpPr/>
          <p:nvPr/>
        </p:nvSpPr>
        <p:spPr>
          <a:xfrm>
            <a:off x="3605861" y="5949696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da88eb2a82_20_77"/>
          <p:cNvSpPr/>
          <p:nvPr/>
        </p:nvSpPr>
        <p:spPr>
          <a:xfrm>
            <a:off x="3605861" y="8196933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gda88eb2a82_20_77"/>
          <p:cNvSpPr/>
          <p:nvPr/>
        </p:nvSpPr>
        <p:spPr>
          <a:xfrm>
            <a:off x="3605861" y="10450600"/>
            <a:ext cx="20040300" cy="1656900"/>
          </a:xfrm>
          <a:prstGeom prst="roundRect">
            <a:avLst>
              <a:gd name="adj" fmla="val 16667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gda88eb2a82_20_77"/>
          <p:cNvSpPr txBox="1">
            <a:spLocks noGrp="1"/>
          </p:cNvSpPr>
          <p:nvPr>
            <p:ph type="subTitle" idx="4"/>
          </p:nvPr>
        </p:nvSpPr>
        <p:spPr>
          <a:xfrm>
            <a:off x="-32592" y="5956133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gda88eb2a82_20_77"/>
          <p:cNvSpPr txBox="1">
            <a:spLocks noGrp="1"/>
          </p:cNvSpPr>
          <p:nvPr>
            <p:ph type="subTitle" idx="5"/>
          </p:nvPr>
        </p:nvSpPr>
        <p:spPr>
          <a:xfrm>
            <a:off x="0" y="82034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gda88eb2a82_20_77"/>
          <p:cNvSpPr txBox="1">
            <a:spLocks noGrp="1"/>
          </p:cNvSpPr>
          <p:nvPr>
            <p:ph type="subTitle" idx="6"/>
          </p:nvPr>
        </p:nvSpPr>
        <p:spPr>
          <a:xfrm>
            <a:off x="-32791" y="10450600"/>
            <a:ext cx="24443100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4" name="Google Shape;74;gda88eb2a82_20_7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37408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gda88eb2a82_20_7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5938928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gda88eb2a82_20_7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52516" y="10444195"/>
            <a:ext cx="2094299" cy="16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gda88eb2a82_20_77"/>
          <p:cNvPicPr preferRelativeResize="0"/>
          <p:nvPr/>
        </p:nvPicPr>
        <p:blipFill rotWithShape="1">
          <a:blip r:embed="rId2">
            <a:alphaModFix/>
          </a:blip>
          <a:srcRect t="1830" b="1830"/>
          <a:stretch/>
        </p:blipFill>
        <p:spPr>
          <a:xfrm>
            <a:off x="1145750" y="8219361"/>
            <a:ext cx="2094299" cy="16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68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. Subsection Slide">
  <p:cSld name="CUSTOM_17_2_1_1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gda88eb2a82_20_96"/>
          <p:cNvPicPr preferRelativeResize="0"/>
          <p:nvPr/>
        </p:nvPicPr>
        <p:blipFill rotWithShape="1">
          <a:blip r:embed="rId2">
            <a:alphaModFix/>
          </a:blip>
          <a:srcRect t="2489" b="2498"/>
          <a:stretch/>
        </p:blipFill>
        <p:spPr>
          <a:xfrm>
            <a:off x="731329" y="733016"/>
            <a:ext cx="22914989" cy="1224997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gda88eb2a82_20_96"/>
          <p:cNvSpPr txBox="1">
            <a:spLocks noGrp="1"/>
          </p:cNvSpPr>
          <p:nvPr>
            <p:ph type="title"/>
          </p:nvPr>
        </p:nvSpPr>
        <p:spPr>
          <a:xfrm>
            <a:off x="731343" y="55692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  <a:defRPr sz="96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gda88eb2a82_20_96"/>
          <p:cNvSpPr txBox="1">
            <a:spLocks noGrp="1"/>
          </p:cNvSpPr>
          <p:nvPr>
            <p:ph type="sldNum" idx="12"/>
          </p:nvPr>
        </p:nvSpPr>
        <p:spPr>
          <a:xfrm>
            <a:off x="22812148" y="12666269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gda88eb2a82_20_96"/>
          <p:cNvSpPr txBox="1">
            <a:spLocks noGrp="1"/>
          </p:cNvSpPr>
          <p:nvPr>
            <p:ph type="sldNum" idx="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3" name="Google Shape;83;gda88eb2a82_20_96"/>
          <p:cNvSpPr txBox="1">
            <a:spLocks noGrp="1"/>
          </p:cNvSpPr>
          <p:nvPr>
            <p:ph type="subTitle" idx="1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. Text with Sidebar">
  <p:cSld name="CUSTOM_2_4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gda88eb2a82_20_102"/>
          <p:cNvPicPr preferRelativeResize="0"/>
          <p:nvPr/>
        </p:nvPicPr>
        <p:blipFill rotWithShape="1">
          <a:blip r:embed="rId2">
            <a:alphaModFix/>
          </a:blip>
          <a:srcRect t="119" b="119"/>
          <a:stretch/>
        </p:blipFill>
        <p:spPr>
          <a:xfrm>
            <a:off x="18792305" y="2427400"/>
            <a:ext cx="4875529" cy="1009279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gda88eb2a82_20_102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177945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" name="Google Shape;87;gda88eb2a82_20_102"/>
          <p:cNvSpPr txBox="1">
            <a:spLocks noGrp="1"/>
          </p:cNvSpPr>
          <p:nvPr>
            <p:ph type="body" idx="2"/>
          </p:nvPr>
        </p:nvSpPr>
        <p:spPr>
          <a:xfrm>
            <a:off x="0" y="3322133"/>
            <a:ext cx="17860800" cy="103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0" rIns="1219000" bIns="2437975" anchor="t" anchorCtr="0">
            <a:noAutofit/>
          </a:bodyPr>
          <a:lstStyle>
            <a:lvl1pPr marL="457200" marR="0" lvl="0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463550" algn="l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8" name="Google Shape;88;gda88eb2a82_20_102"/>
          <p:cNvSpPr txBox="1">
            <a:spLocks noGrp="1"/>
          </p:cNvSpPr>
          <p:nvPr>
            <p:ph type="subTitle" idx="3"/>
          </p:nvPr>
        </p:nvSpPr>
        <p:spPr>
          <a:xfrm>
            <a:off x="18811900" y="2427933"/>
            <a:ext cx="4836300" cy="10092900"/>
          </a:xfrm>
          <a:prstGeom prst="rect">
            <a:avLst/>
          </a:prstGeom>
          <a:noFill/>
          <a:ln w="9525" cap="flat" cmpd="sng">
            <a:solidFill>
              <a:srgbClr val="DBD9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7575" tIns="487575" rIns="487575" bIns="4875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gda88eb2a82_20_102"/>
          <p:cNvSpPr txBox="1">
            <a:spLocks noGrp="1"/>
          </p:cNvSpPr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gda88eb2a82_20_102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1" name="Google Shape;91;gda88eb2a82_20_10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2" name="Google Shape;92;gda88eb2a82_20_10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3" name="Google Shape;93;gda88eb2a82_20_102"/>
          <p:cNvSpPr txBox="1">
            <a:spLocks noGrp="1"/>
          </p:cNvSpPr>
          <p:nvPr>
            <p:ph type="subTitle" idx="4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. Text Only">
  <p:cSld name="CUSTOM_2_7_2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a88eb2a82_20_112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gda88eb2a82_20_112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7" name="Google Shape;97;gda88eb2a82_20_112"/>
          <p:cNvCxnSpPr/>
          <p:nvPr/>
        </p:nvCxnSpPr>
        <p:spPr>
          <a:xfrm>
            <a:off x="731476" y="1706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8" name="Google Shape;98;gda88eb2a82_20_112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9" name="Google Shape;99;gda88eb2a82_20_112"/>
          <p:cNvCxnSpPr/>
          <p:nvPr/>
        </p:nvCxnSpPr>
        <p:spPr>
          <a:xfrm>
            <a:off x="731329" y="13083880"/>
            <a:ext cx="22915500" cy="27300"/>
          </a:xfrm>
          <a:prstGeom prst="straightConnector1">
            <a:avLst/>
          </a:prstGeom>
          <a:noFill/>
          <a:ln w="9525" cap="flat" cmpd="sng">
            <a:solidFill>
              <a:srgbClr val="A9B7C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gda88eb2a82_20_112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sz="3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gda88eb2a82_20_112"/>
          <p:cNvSpPr txBox="1">
            <a:spLocks noGrp="1"/>
          </p:cNvSpPr>
          <p:nvPr>
            <p:ph type="body" idx="3"/>
          </p:nvPr>
        </p:nvSpPr>
        <p:spPr>
          <a:xfrm>
            <a:off x="467" y="3424667"/>
            <a:ext cx="24377700" cy="9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0" rIns="1219000" bIns="2437975" anchor="t" anchorCtr="0">
            <a:noAutofit/>
          </a:bodyPr>
          <a:lstStyle>
            <a:lvl1pPr marL="457200" marR="0" lvl="0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■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●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46355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Roboto"/>
              <a:buChar char="○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463550" algn="l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3700"/>
              <a:buFont typeface="Roboto"/>
              <a:buChar char="■"/>
              <a:defRPr sz="37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da88eb2a82_20_35"/>
          <p:cNvSpPr txBox="1">
            <a:spLocks noGrp="1"/>
          </p:cNvSpPr>
          <p:nvPr>
            <p:ph type="title"/>
          </p:nvPr>
        </p:nvSpPr>
        <p:spPr>
          <a:xfrm>
            <a:off x="830984" y="5735600"/>
            <a:ext cx="22715700" cy="22449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19" name="Google Shape;19;gda88eb2a82_20_35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da88eb2a82_20_38"/>
          <p:cNvSpPr txBox="1">
            <a:spLocks noGrp="1"/>
          </p:cNvSpPr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da88eb2a82_20_38"/>
          <p:cNvSpPr txBox="1">
            <a:spLocks noGrp="1"/>
          </p:cNvSpPr>
          <p:nvPr>
            <p:ph type="body" idx="1"/>
          </p:nvPr>
        </p:nvSpPr>
        <p:spPr>
          <a:xfrm>
            <a:off x="830984" y="3073267"/>
            <a:ext cx="22715700" cy="91104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marL="457200" lvl="0" indent="-5334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gda88eb2a82_20_38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da88eb2a82_20_42"/>
          <p:cNvSpPr txBox="1">
            <a:spLocks noGrp="1"/>
          </p:cNvSpPr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gda88eb2a82_20_42"/>
          <p:cNvSpPr txBox="1">
            <a:spLocks noGrp="1"/>
          </p:cNvSpPr>
          <p:nvPr>
            <p:ph type="body" idx="1"/>
          </p:nvPr>
        </p:nvSpPr>
        <p:spPr>
          <a:xfrm>
            <a:off x="830984" y="3073267"/>
            <a:ext cx="10663500" cy="91104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marL="457200" lvl="0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7" name="Google Shape;27;gda88eb2a82_20_42"/>
          <p:cNvSpPr txBox="1">
            <a:spLocks noGrp="1"/>
          </p:cNvSpPr>
          <p:nvPr>
            <p:ph type="body" idx="2"/>
          </p:nvPr>
        </p:nvSpPr>
        <p:spPr>
          <a:xfrm>
            <a:off x="12883044" y="3073267"/>
            <a:ext cx="10663500" cy="91104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marL="457200" lvl="0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8" name="Google Shape;28;gda88eb2a82_20_42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da88eb2a82_20_47"/>
          <p:cNvSpPr txBox="1">
            <a:spLocks noGrp="1"/>
          </p:cNvSpPr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gda88eb2a82_20_47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da88eb2a82_20_50"/>
          <p:cNvSpPr txBox="1">
            <a:spLocks noGrp="1"/>
          </p:cNvSpPr>
          <p:nvPr>
            <p:ph type="title"/>
          </p:nvPr>
        </p:nvSpPr>
        <p:spPr>
          <a:xfrm>
            <a:off x="830984" y="1481600"/>
            <a:ext cx="7485900" cy="2015100"/>
          </a:xfrm>
          <a:prstGeom prst="rect">
            <a:avLst/>
          </a:prstGeom>
        </p:spPr>
        <p:txBody>
          <a:bodyPr spcFirstLastPara="1" wrap="square" lIns="243750" tIns="243750" rIns="243750" bIns="24375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gda88eb2a82_20_50"/>
          <p:cNvSpPr txBox="1">
            <a:spLocks noGrp="1"/>
          </p:cNvSpPr>
          <p:nvPr>
            <p:ph type="body" idx="1"/>
          </p:nvPr>
        </p:nvSpPr>
        <p:spPr>
          <a:xfrm>
            <a:off x="830984" y="3705600"/>
            <a:ext cx="7485900" cy="84783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marL="914400" lvl="1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35" name="Google Shape;35;gda88eb2a82_20_50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da88eb2a82_20_54"/>
          <p:cNvSpPr txBox="1">
            <a:spLocks noGrp="1"/>
          </p:cNvSpPr>
          <p:nvPr>
            <p:ph type="title"/>
          </p:nvPr>
        </p:nvSpPr>
        <p:spPr>
          <a:xfrm>
            <a:off x="1306993" y="1200400"/>
            <a:ext cx="16976400" cy="109089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>
            <a:endParaRPr/>
          </a:p>
        </p:txBody>
      </p:sp>
      <p:sp>
        <p:nvSpPr>
          <p:cNvPr id="38" name="Google Shape;38;gda88eb2a82_20_54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da88eb2a82_20_57"/>
          <p:cNvSpPr/>
          <p:nvPr/>
        </p:nvSpPr>
        <p:spPr>
          <a:xfrm>
            <a:off x="12188825" y="-333"/>
            <a:ext cx="121887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243750" tIns="243750" rIns="243750" bIns="2437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gda88eb2a82_20_57"/>
          <p:cNvSpPr txBox="1">
            <a:spLocks noGrp="1"/>
          </p:cNvSpPr>
          <p:nvPr>
            <p:ph type="title"/>
          </p:nvPr>
        </p:nvSpPr>
        <p:spPr>
          <a:xfrm>
            <a:off x="707816" y="3288467"/>
            <a:ext cx="10784400" cy="3952800"/>
          </a:xfrm>
          <a:prstGeom prst="rect">
            <a:avLst/>
          </a:prstGeom>
        </p:spPr>
        <p:txBody>
          <a:bodyPr spcFirstLastPara="1" wrap="square" lIns="243750" tIns="243750" rIns="243750" bIns="24375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>
            <a:endParaRPr/>
          </a:p>
        </p:txBody>
      </p:sp>
      <p:sp>
        <p:nvSpPr>
          <p:cNvPr id="42" name="Google Shape;42;gda88eb2a82_20_57"/>
          <p:cNvSpPr txBox="1">
            <a:spLocks noGrp="1"/>
          </p:cNvSpPr>
          <p:nvPr>
            <p:ph type="subTitle" idx="1"/>
          </p:nvPr>
        </p:nvSpPr>
        <p:spPr>
          <a:xfrm>
            <a:off x="707816" y="7474867"/>
            <a:ext cx="10784400" cy="3293700"/>
          </a:xfrm>
          <a:prstGeom prst="rect">
            <a:avLst/>
          </a:prstGeom>
        </p:spPr>
        <p:txBody>
          <a:bodyPr spcFirstLastPara="1" wrap="square" lIns="243750" tIns="243750" rIns="243750" bIns="2437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3" name="Google Shape;43;gda88eb2a82_20_57"/>
          <p:cNvSpPr txBox="1">
            <a:spLocks noGrp="1"/>
          </p:cNvSpPr>
          <p:nvPr>
            <p:ph type="body" idx="2"/>
          </p:nvPr>
        </p:nvSpPr>
        <p:spPr>
          <a:xfrm>
            <a:off x="13168570" y="1930867"/>
            <a:ext cx="10229400" cy="98535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marL="457200" lvl="0" indent="-5334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>
              <a:spcBef>
                <a:spcPts val="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>
              <a:spcBef>
                <a:spcPts val="0"/>
              </a:spcBef>
              <a:spcAft>
                <a:spcPts val="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gda88eb2a82_20_57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da88eb2a82_20_63"/>
          <p:cNvSpPr txBox="1">
            <a:spLocks noGrp="1"/>
          </p:cNvSpPr>
          <p:nvPr>
            <p:ph type="body" idx="1"/>
          </p:nvPr>
        </p:nvSpPr>
        <p:spPr>
          <a:xfrm>
            <a:off x="830984" y="11281533"/>
            <a:ext cx="15992700" cy="1613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gda88eb2a82_20_63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da88eb2a82_20_27"/>
          <p:cNvSpPr txBox="1">
            <a:spLocks noGrp="1"/>
          </p:cNvSpPr>
          <p:nvPr>
            <p:ph type="title"/>
          </p:nvPr>
        </p:nvSpPr>
        <p:spPr>
          <a:xfrm>
            <a:off x="830984" y="1186733"/>
            <a:ext cx="22715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da88eb2a82_20_27"/>
          <p:cNvSpPr txBox="1">
            <a:spLocks noGrp="1"/>
          </p:cNvSpPr>
          <p:nvPr>
            <p:ph type="body" idx="1"/>
          </p:nvPr>
        </p:nvSpPr>
        <p:spPr>
          <a:xfrm>
            <a:off x="830984" y="3073267"/>
            <a:ext cx="22715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rmAutofit/>
          </a:bodyPr>
          <a:lstStyle>
            <a:lvl1pPr marL="457200" lvl="0" indent="-533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Char char="●"/>
              <a:defRPr sz="4800">
                <a:solidFill>
                  <a:schemeClr val="dk2"/>
                </a:solidFill>
              </a:defRPr>
            </a:lvl1pPr>
            <a:lvl2pPr marL="914400" lvl="1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2pPr>
            <a:lvl3pPr marL="1371600" lvl="2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3pPr>
            <a:lvl4pPr marL="1828800" lvl="3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4pPr>
            <a:lvl5pPr marL="2286000" lvl="4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5pPr>
            <a:lvl6pPr marL="2743200" lvl="5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6pPr>
            <a:lvl7pPr marL="3200400" lvl="6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7pPr>
            <a:lvl8pPr marL="3657600" lvl="7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8pPr>
            <a:lvl9pPr marL="4114800" lvl="8" indent="-463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da88eb2a82_20_27"/>
          <p:cNvSpPr txBox="1">
            <a:spLocks noGrp="1"/>
          </p:cNvSpPr>
          <p:nvPr>
            <p:ph type="sldNum" idx="12"/>
          </p:nvPr>
        </p:nvSpPr>
        <p:spPr>
          <a:xfrm>
            <a:off x="22587337" y="12435245"/>
            <a:ext cx="14628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ctr" anchorCtr="0">
            <a:normAutofit/>
          </a:bodyPr>
          <a:lstStyle>
            <a:lvl1pPr lvl="0" algn="r">
              <a:buNone/>
              <a:defRPr sz="2700">
                <a:solidFill>
                  <a:schemeClr val="dk2"/>
                </a:solidFill>
              </a:defRPr>
            </a:lvl1pPr>
            <a:lvl2pPr lvl="1" algn="r">
              <a:buNone/>
              <a:defRPr sz="2700">
                <a:solidFill>
                  <a:schemeClr val="dk2"/>
                </a:solidFill>
              </a:defRPr>
            </a:lvl2pPr>
            <a:lvl3pPr lvl="2" algn="r">
              <a:buNone/>
              <a:defRPr sz="2700">
                <a:solidFill>
                  <a:schemeClr val="dk2"/>
                </a:solidFill>
              </a:defRPr>
            </a:lvl3pPr>
            <a:lvl4pPr lvl="3" algn="r">
              <a:buNone/>
              <a:defRPr sz="2700">
                <a:solidFill>
                  <a:schemeClr val="dk2"/>
                </a:solidFill>
              </a:defRPr>
            </a:lvl4pPr>
            <a:lvl5pPr lvl="4" algn="r">
              <a:buNone/>
              <a:defRPr sz="2700">
                <a:solidFill>
                  <a:schemeClr val="dk2"/>
                </a:solidFill>
              </a:defRPr>
            </a:lvl5pPr>
            <a:lvl6pPr lvl="5" algn="r">
              <a:buNone/>
              <a:defRPr sz="2700">
                <a:solidFill>
                  <a:schemeClr val="dk2"/>
                </a:solidFill>
              </a:defRPr>
            </a:lvl6pPr>
            <a:lvl7pPr lvl="6" algn="r">
              <a:buNone/>
              <a:defRPr sz="2700">
                <a:solidFill>
                  <a:schemeClr val="dk2"/>
                </a:solidFill>
              </a:defRPr>
            </a:lvl7pPr>
            <a:lvl8pPr lvl="7" algn="r">
              <a:buNone/>
              <a:defRPr sz="2700">
                <a:solidFill>
                  <a:schemeClr val="dk2"/>
                </a:solidFill>
              </a:defRPr>
            </a:lvl8pPr>
            <a:lvl9pPr lvl="8" algn="r">
              <a:buNone/>
              <a:defRPr sz="2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raw.io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192.168.1.110/service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"/>
          <p:cNvSpPr txBox="1">
            <a:spLocks noGrp="1"/>
          </p:cNvSpPr>
          <p:nvPr>
            <p:ph type="title"/>
          </p:nvPr>
        </p:nvSpPr>
        <p:spPr>
          <a:xfrm>
            <a:off x="731377" y="465981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Raven Security Engagement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r>
              <a:rPr lang="en-US" sz="6800" dirty="0">
                <a:latin typeface="Roboto"/>
                <a:ea typeface="Roboto"/>
                <a:cs typeface="Roboto"/>
                <a:sym typeface="Roboto"/>
              </a:rPr>
              <a:t>Attack, Defense &amp; Analysis of a Vulnerable Network</a:t>
            </a:r>
            <a:endParaRPr sz="6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r>
              <a:rPr lang="en-US" sz="7500" b="1" dirty="0">
                <a:latin typeface="Roboto"/>
                <a:ea typeface="Roboto"/>
                <a:cs typeface="Roboto"/>
                <a:sym typeface="Roboto"/>
              </a:rPr>
              <a:t>Network Analysis</a:t>
            </a:r>
            <a:endParaRPr sz="75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endParaRPr sz="75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r>
              <a:rPr lang="en-US" sz="3500" b="1" dirty="0">
                <a:latin typeface="Roboto"/>
                <a:ea typeface="Roboto"/>
                <a:cs typeface="Roboto"/>
                <a:sym typeface="Roboto"/>
              </a:rPr>
              <a:t>Henry </a:t>
            </a:r>
            <a:r>
              <a:rPr lang="en-US" sz="3500" b="1" dirty="0" err="1">
                <a:latin typeface="Roboto"/>
                <a:ea typeface="Roboto"/>
                <a:cs typeface="Roboto"/>
                <a:sym typeface="Roboto"/>
              </a:rPr>
              <a:t>Bartechko</a:t>
            </a:r>
            <a:endParaRPr sz="35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r>
              <a:rPr lang="en-US" sz="3500" b="1" dirty="0">
                <a:latin typeface="Roboto"/>
                <a:ea typeface="Roboto"/>
                <a:cs typeface="Roboto"/>
                <a:sym typeface="Roboto"/>
              </a:rPr>
              <a:t>Gayle Johnson</a:t>
            </a:r>
            <a:endParaRPr sz="35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r>
              <a:rPr lang="en-US" sz="3500" b="1" dirty="0">
                <a:latin typeface="Roboto"/>
                <a:ea typeface="Roboto"/>
                <a:cs typeface="Roboto"/>
                <a:sym typeface="Roboto"/>
              </a:rPr>
              <a:t>David Miles</a:t>
            </a:r>
            <a:endParaRPr sz="35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r>
              <a:rPr lang="en-US" sz="3500" b="1" dirty="0" err="1">
                <a:latin typeface="Roboto"/>
                <a:ea typeface="Roboto"/>
                <a:cs typeface="Roboto"/>
                <a:sym typeface="Roboto"/>
              </a:rPr>
              <a:t>Semeho</a:t>
            </a:r>
            <a:r>
              <a:rPr lang="en-US" sz="3500" b="1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500" b="1" dirty="0" err="1">
                <a:latin typeface="Roboto"/>
                <a:ea typeface="Roboto"/>
                <a:cs typeface="Roboto"/>
                <a:sym typeface="Roboto"/>
              </a:rPr>
              <a:t>Quadjovie</a:t>
            </a:r>
            <a:r>
              <a:rPr lang="en-US" sz="3500" b="1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sz="35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r>
              <a:rPr lang="en-US" sz="3500" b="1" dirty="0">
                <a:latin typeface="Roboto"/>
                <a:ea typeface="Roboto"/>
                <a:cs typeface="Roboto"/>
                <a:sym typeface="Roboto"/>
              </a:rPr>
              <a:t>Ryan Cox</a:t>
            </a:r>
            <a:endParaRPr sz="35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r>
              <a:rPr lang="en-US" sz="3500" b="1" dirty="0">
                <a:latin typeface="Roboto"/>
                <a:ea typeface="Roboto"/>
                <a:cs typeface="Roboto"/>
                <a:sym typeface="Roboto"/>
              </a:rPr>
              <a:t>Jay Giunta</a:t>
            </a:r>
            <a:endParaRPr sz="35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</a:pPr>
            <a:endParaRPr sz="6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1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Web Browsing</a:t>
            </a:r>
            <a:endParaRPr/>
          </a:p>
        </p:txBody>
      </p: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80" name="Google Shape;180;p10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-US"/>
              <a:t>Normal Activity: Web Browsing</a:t>
            </a:r>
            <a:endParaRPr/>
          </a:p>
        </p:txBody>
      </p:sp>
      <p:sp>
        <p:nvSpPr>
          <p:cNvPr id="181" name="Google Shape;181;p10"/>
          <p:cNvSpPr txBox="1">
            <a:spLocks noGrp="1"/>
          </p:cNvSpPr>
          <p:nvPr>
            <p:ph type="body" idx="3"/>
          </p:nvPr>
        </p:nvSpPr>
        <p:spPr>
          <a:xfrm>
            <a:off x="123420" y="2868750"/>
            <a:ext cx="8215200" cy="9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3700"/>
              <a:buChar char="●"/>
            </a:pPr>
            <a:r>
              <a:rPr lang="en-US"/>
              <a:t>The interested party at 172.16.4.205 visited the website mysocalledshaos.com to peruse the blog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pic>
        <p:nvPicPr>
          <p:cNvPr id="182" name="Google Shape;18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1020" y="1575600"/>
            <a:ext cx="15552051" cy="11383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050" y="6988250"/>
            <a:ext cx="7809848" cy="573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"/>
          <p:cNvSpPr txBox="1">
            <a:spLocks noGrp="1"/>
          </p:cNvSpPr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Malicious Activity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</p:txBody>
      </p:sp>
      <p:sp>
        <p:nvSpPr>
          <p:cNvPr id="189" name="Google Shape;189;p12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1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Downloading Malware</a:t>
            </a:r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-US"/>
              <a:t>Malicious Activity: Downloading Malware</a:t>
            </a:r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body" idx="3"/>
          </p:nvPr>
        </p:nvSpPr>
        <p:spPr>
          <a:xfrm>
            <a:off x="32592" y="1881617"/>
            <a:ext cx="24377700" cy="9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>
                <a:solidFill>
                  <a:schemeClr val="dk1"/>
                </a:solidFill>
              </a:rPr>
              <a:t>What kind of traffic did you observe? Which protocol(s)?  </a:t>
            </a:r>
            <a:r>
              <a:rPr lang="en-US" sz="3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 traffic observed includes multiple HTTP GET &amp; POST requests from 10.6.12.203. Protocols used include HTTP &amp; TCP.</a:t>
            </a:r>
            <a:endParaRPr sz="3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>
                <a:solidFill>
                  <a:schemeClr val="dk1"/>
                </a:solidFill>
              </a:rPr>
              <a:t>What, specifically, was the user doing? Which site were they browsing? Etc. </a:t>
            </a:r>
            <a:r>
              <a:rPr lang="en-US" sz="3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 user was browsing a website with an IP address of 205.185.125.104, where the user was redirected to malicious webpage.</a:t>
            </a:r>
            <a:endParaRPr sz="3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700"/>
              <a:buChar char="●"/>
            </a:pPr>
            <a:r>
              <a:rPr lang="en-US">
                <a:solidFill>
                  <a:schemeClr val="dk1"/>
                </a:solidFill>
              </a:rPr>
              <a:t>Include a description of any interesting files. </a:t>
            </a:r>
            <a:r>
              <a:rPr lang="en-US" sz="3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 file ‘june11.dll’ is a Trojan.</a:t>
            </a:r>
            <a:endParaRPr sz="36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99" name="Google Shape;19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225" y="6688625"/>
            <a:ext cx="14003866" cy="5652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47825" y="6612425"/>
            <a:ext cx="12023451" cy="631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1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Downloading Torrent</a:t>
            </a:r>
            <a:endParaRPr/>
          </a:p>
        </p:txBody>
      </p:sp>
      <p:sp>
        <p:nvSpPr>
          <p:cNvPr id="207" name="Google Shape;207;p14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208" name="Google Shape;208;p14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-US"/>
              <a:t>Malicious Activity: Downloading Torrent</a:t>
            </a:r>
            <a:endParaRPr/>
          </a:p>
        </p:txBody>
      </p:sp>
      <p:sp>
        <p:nvSpPr>
          <p:cNvPr id="209" name="Google Shape;209;p14"/>
          <p:cNvSpPr txBox="1">
            <a:spLocks noGrp="1"/>
          </p:cNvSpPr>
          <p:nvPr>
            <p:ph type="body" idx="3"/>
          </p:nvPr>
        </p:nvSpPr>
        <p:spPr>
          <a:xfrm>
            <a:off x="-33" y="2028442"/>
            <a:ext cx="24377700" cy="9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>
                <a:solidFill>
                  <a:schemeClr val="dk1"/>
                </a:solidFill>
              </a:rPr>
              <a:t>What kind of traffic did you observe? Which protocol(s)?  </a:t>
            </a:r>
            <a:r>
              <a:rPr lang="en-US" sz="3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Downloading, web browsing, and general search traffic via HTTP GET requests.</a:t>
            </a:r>
            <a:endParaRPr sz="3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>
                <a:solidFill>
                  <a:schemeClr val="dk1"/>
                </a:solidFill>
              </a:rPr>
              <a:t>What, specifically, was the user doing? Which site were they browsing? Etc. - </a:t>
            </a:r>
            <a:r>
              <a:rPr lang="en-US" sz="3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Specifically, the user was searching ‘publicdomaintorrents.com’ for downloading potentially </a:t>
            </a:r>
            <a:r>
              <a:rPr lang="en-US" sz="3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illegal/undesirable content.</a:t>
            </a:r>
            <a:endParaRPr sz="3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>
                <a:solidFill>
                  <a:schemeClr val="dk1"/>
                </a:solidFill>
              </a:rPr>
              <a:t>Include a description of any interesting files. </a:t>
            </a:r>
            <a:r>
              <a:rPr lang="en-US" sz="3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 “interesting file” is a torrent file titled ‘Betty_Boop_Rhythm_on_the_Reservation.avi.torrent’.</a:t>
            </a:r>
            <a:endParaRPr sz="3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210" name="Google Shape;210;p14"/>
          <p:cNvPicPr preferRelativeResize="0"/>
          <p:nvPr/>
        </p:nvPicPr>
        <p:blipFill rotWithShape="1">
          <a:blip r:embed="rId3">
            <a:alphaModFix/>
          </a:blip>
          <a:srcRect t="9575"/>
          <a:stretch/>
        </p:blipFill>
        <p:spPr>
          <a:xfrm>
            <a:off x="2541638" y="6930800"/>
            <a:ext cx="19294226" cy="618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14"/>
          <p:cNvSpPr/>
          <p:nvPr/>
        </p:nvSpPr>
        <p:spPr>
          <a:xfrm>
            <a:off x="363350" y="10385625"/>
            <a:ext cx="2178300" cy="1110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FF00"/>
              </a:solidFill>
            </a:endParaRPr>
          </a:p>
        </p:txBody>
      </p:sp>
      <p:sp>
        <p:nvSpPr>
          <p:cNvPr id="212" name="Google Shape;212;p14"/>
          <p:cNvSpPr/>
          <p:nvPr/>
        </p:nvSpPr>
        <p:spPr>
          <a:xfrm>
            <a:off x="363350" y="8206775"/>
            <a:ext cx="2144400" cy="604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 txBox="1"/>
          <p:nvPr/>
        </p:nvSpPr>
        <p:spPr>
          <a:xfrm>
            <a:off x="798800" y="8308700"/>
            <a:ext cx="1419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No. 69706</a:t>
            </a:r>
            <a:endParaRPr/>
          </a:p>
        </p:txBody>
      </p:sp>
      <p:sp>
        <p:nvSpPr>
          <p:cNvPr id="214" name="Google Shape;214;p14"/>
          <p:cNvSpPr txBox="1"/>
          <p:nvPr/>
        </p:nvSpPr>
        <p:spPr>
          <a:xfrm>
            <a:off x="549650" y="10714650"/>
            <a:ext cx="1604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GET Request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"/>
          <p:cNvSpPr txBox="1">
            <a:spLocks noGrp="1"/>
          </p:cNvSpPr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The End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</p:txBody>
      </p:sp>
      <p:sp>
        <p:nvSpPr>
          <p:cNvPr id="220" name="Google Shape;220;p15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1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Table of Contents</a:t>
            </a:r>
            <a:endParaRPr/>
          </a:p>
        </p:txBody>
      </p:sp>
      <p:sp>
        <p:nvSpPr>
          <p:cNvPr id="114" name="Google Shape;114;p2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15" name="Google Shape;115;p2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-US"/>
              <a:t>Table of Contents</a:t>
            </a:r>
            <a:endParaRPr/>
          </a:p>
        </p:txBody>
      </p:sp>
      <p:sp>
        <p:nvSpPr>
          <p:cNvPr id="116" name="Google Shape;116;p2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1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/>
              <a:t>This document contains the following resources: </a:t>
            </a:r>
            <a:endParaRPr/>
          </a:p>
        </p:txBody>
      </p:sp>
      <p:sp>
        <p:nvSpPr>
          <p:cNvPr id="117" name="Google Shape;117;p2"/>
          <p:cNvSpPr txBox="1">
            <a:spLocks noGrp="1"/>
          </p:cNvSpPr>
          <p:nvPr>
            <p:ph type="subTitle" idx="3"/>
          </p:nvPr>
        </p:nvSpPr>
        <p:spPr>
          <a:xfrm>
            <a:off x="32592" y="3728000"/>
            <a:ext cx="24377701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b="1">
                <a:solidFill>
                  <a:schemeClr val="dk1"/>
                </a:solidFill>
              </a:rPr>
              <a:t>Network Topology &amp; Critical Vulnerabilities</a:t>
            </a:r>
            <a:endParaRPr b="1"/>
          </a:p>
        </p:txBody>
      </p:sp>
      <p:sp>
        <p:nvSpPr>
          <p:cNvPr id="118" name="Google Shape;118;p2"/>
          <p:cNvSpPr txBox="1">
            <a:spLocks noGrp="1"/>
          </p:cNvSpPr>
          <p:nvPr>
            <p:ph type="subTitle" idx="4"/>
          </p:nvPr>
        </p:nvSpPr>
        <p:spPr>
          <a:xfrm>
            <a:off x="-32592" y="5956133"/>
            <a:ext cx="24443101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b="1"/>
              <a:t>Traffic Profile</a:t>
            </a:r>
            <a:endParaRPr/>
          </a:p>
        </p:txBody>
      </p:sp>
      <p:sp>
        <p:nvSpPr>
          <p:cNvPr id="119" name="Google Shape;119;p2"/>
          <p:cNvSpPr txBox="1">
            <a:spLocks noGrp="1"/>
          </p:cNvSpPr>
          <p:nvPr>
            <p:ph type="subTitle" idx="5"/>
          </p:nvPr>
        </p:nvSpPr>
        <p:spPr>
          <a:xfrm>
            <a:off x="0" y="8203400"/>
            <a:ext cx="24443101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b="1"/>
              <a:t>Normal Activity</a:t>
            </a:r>
            <a:endParaRPr/>
          </a:p>
        </p:txBody>
      </p:sp>
      <p:sp>
        <p:nvSpPr>
          <p:cNvPr id="120" name="Google Shape;120;p2"/>
          <p:cNvSpPr txBox="1">
            <a:spLocks noGrp="1"/>
          </p:cNvSpPr>
          <p:nvPr>
            <p:ph type="subTitle" idx="6"/>
          </p:nvPr>
        </p:nvSpPr>
        <p:spPr>
          <a:xfrm>
            <a:off x="-32791" y="10450600"/>
            <a:ext cx="24443101" cy="16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44550" tIns="0" rIns="1219000" bIns="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b="1">
                <a:solidFill>
                  <a:schemeClr val="dk1"/>
                </a:solidFill>
              </a:rPr>
              <a:t>Malicious Activity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 txBox="1">
            <a:spLocks noGrp="1"/>
          </p:cNvSpPr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Network Topology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&amp; Critical Vulnerabilities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</p:txBody>
      </p:sp>
      <p:sp>
        <p:nvSpPr>
          <p:cNvPr id="126" name="Google Shape;126;p3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>
            <a:spLocks noGrp="1"/>
          </p:cNvSpPr>
          <p:nvPr>
            <p:ph type="body" idx="2"/>
          </p:nvPr>
        </p:nvSpPr>
        <p:spPr>
          <a:xfrm>
            <a:off x="307587" y="2427933"/>
            <a:ext cx="17860800" cy="10393500"/>
          </a:xfrm>
          <a:prstGeom prst="rect">
            <a:avLst/>
          </a:prstGeom>
          <a:solidFill>
            <a:srgbClr val="1D8BE6">
              <a:alpha val="14509"/>
            </a:srgbClr>
          </a:solidFill>
          <a:ln>
            <a:noFill/>
          </a:ln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</a:pP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</a:pPr>
            <a:r>
              <a:rPr lang="en-US" sz="4800" b="1"/>
              <a:t>[Insert Here]</a:t>
            </a:r>
            <a:endParaRPr sz="48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3700"/>
              <a:buNone/>
            </a:pPr>
            <a:r>
              <a:rPr lang="en-US"/>
              <a:t>Use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draw.io</a:t>
            </a:r>
            <a:r>
              <a:rPr lang="en-US">
                <a:solidFill>
                  <a:schemeClr val="dk1"/>
                </a:solidFill>
              </a:rPr>
              <a:t> to create</a:t>
            </a:r>
            <a:r>
              <a:rPr lang="en-US"/>
              <a:t> a diagram of the network.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/>
              <a:t>Add your diagram to this slide and fill out the data in the sidebar.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3700"/>
              <a:buNone/>
            </a:pPr>
            <a:endParaRPr/>
          </a:p>
        </p:txBody>
      </p:sp>
      <p:sp>
        <p:nvSpPr>
          <p:cNvPr id="132" name="Google Shape;132;p4"/>
          <p:cNvSpPr txBox="1">
            <a:spLocks noGrp="1"/>
          </p:cNvSpPr>
          <p:nvPr>
            <p:ph type="subTitle" idx="3"/>
          </p:nvPr>
        </p:nvSpPr>
        <p:spPr>
          <a:xfrm>
            <a:off x="18811900" y="2427933"/>
            <a:ext cx="4836300" cy="10393500"/>
          </a:xfrm>
          <a:prstGeom prst="rect">
            <a:avLst/>
          </a:prstGeom>
          <a:noFill/>
          <a:ln w="9525" cap="flat" cmpd="sng">
            <a:solidFill>
              <a:srgbClr val="DBD9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7575" tIns="487575" rIns="487575" bIns="4875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800"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sz="28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Address Range: 192.168.1.0/24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Netmask:255.255.255.0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Gateway:192.168.1.1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800">
                <a:latin typeface="Roboto Black"/>
                <a:ea typeface="Roboto Black"/>
                <a:cs typeface="Roboto Black"/>
                <a:sym typeface="Roboto Black"/>
              </a:rPr>
              <a:t>Machines </a:t>
            </a:r>
            <a:endParaRPr sz="2800">
              <a:latin typeface="Roboto Black"/>
              <a:ea typeface="Roboto Black"/>
              <a:cs typeface="Roboto Black"/>
              <a:sym typeface="Roboto Black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IPv4: 192.168.1.1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OS: Windows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Hostname: Hypervisor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IPv4: 192.168.1.105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OS: Linux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Hostname: Capstone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IPv4: 192.168.1.100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OS: Linux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Hostname: ELK Stack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IPv4: 192.168.1.110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OS: Linux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Hostname: Target 1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IPv4: 192.168.1.90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OS: Linux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2400"/>
              <a:t>Hostname: Kali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</a:pPr>
            <a:endParaRPr/>
          </a:p>
        </p:txBody>
      </p:sp>
      <p:sp>
        <p:nvSpPr>
          <p:cNvPr id="133" name="Google Shape;133;p4"/>
          <p:cNvSpPr txBox="1">
            <a:spLocks noGrp="1"/>
          </p:cNvSpPr>
          <p:nvPr>
            <p:ph type="title"/>
          </p:nvPr>
        </p:nvSpPr>
        <p:spPr>
          <a:xfrm>
            <a:off x="-33125" y="0"/>
            <a:ext cx="17860800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Network Topology</a:t>
            </a:r>
            <a:endParaRPr/>
          </a:p>
        </p:txBody>
      </p:sp>
      <p:pic>
        <p:nvPicPr>
          <p:cNvPr id="134" name="Google Shape;134;p4"/>
          <p:cNvPicPr preferRelativeResize="0"/>
          <p:nvPr/>
        </p:nvPicPr>
        <p:blipFill rotWithShape="1">
          <a:blip r:embed="rId4">
            <a:alphaModFix/>
          </a:blip>
          <a:srcRect l="22117" t="21951" r="17605" b="10775"/>
          <a:stretch/>
        </p:blipFill>
        <p:spPr>
          <a:xfrm>
            <a:off x="514350" y="2427933"/>
            <a:ext cx="17313325" cy="100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4"/>
          <p:cNvSpPr txBox="1">
            <a:spLocks noGrp="1"/>
          </p:cNvSpPr>
          <p:nvPr>
            <p:ph type="subTitle" idx="3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-US" sz="1900"/>
              <a:t>Network Topology: Diagram &amp; IP Addresses</a:t>
            </a:r>
            <a:endParaRPr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1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Critical Vulnerabilities: Target 1</a:t>
            </a:r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body" idx="3"/>
          </p:nvPr>
        </p:nvSpPr>
        <p:spPr>
          <a:xfrm>
            <a:off x="703375" y="2295400"/>
            <a:ext cx="22942801" cy="98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0" rIns="1219000" bIns="24379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400"/>
              <a:t>Our assessment uncovered the following critical vulnerabilities in </a:t>
            </a:r>
            <a:r>
              <a:rPr lang="en-US" sz="4400" b="1"/>
              <a:t>Target 1</a:t>
            </a:r>
            <a:r>
              <a:rPr lang="en-US" sz="4400"/>
              <a:t>.</a:t>
            </a:r>
            <a:endParaRPr sz="44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3700"/>
              <a:buNone/>
            </a:pPr>
            <a:endParaRPr sz="44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3700"/>
              <a:buNone/>
            </a:pPr>
            <a:endParaRPr sz="4400">
              <a:solidFill>
                <a:schemeClr val="dk1"/>
              </a:solidFill>
            </a:endParaRPr>
          </a:p>
        </p:txBody>
      </p:sp>
      <p:graphicFrame>
        <p:nvGraphicFramePr>
          <p:cNvPr id="143" name="Google Shape;143;p5"/>
          <p:cNvGraphicFramePr/>
          <p:nvPr/>
        </p:nvGraphicFramePr>
        <p:xfrm>
          <a:off x="952475" y="4073200"/>
          <a:ext cx="21995625" cy="8229480"/>
        </p:xfrm>
        <a:graphic>
          <a:graphicData uri="http://schemas.openxmlformats.org/drawingml/2006/table">
            <a:tbl>
              <a:tblPr>
                <a:noFill/>
                <a:tableStyleId>{AE5B9C7D-B653-4D96-B5C3-37FBCBE6D94B}</a:tableStyleId>
              </a:tblPr>
              <a:tblGrid>
                <a:gridCol w="733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1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31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sz="4400" b="1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sz="4400" b="1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r>
                        <a:rPr lang="en-US" sz="44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sz="4400" b="1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CWE-521:</a:t>
                      </a: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 Weak Password Requirements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Username: michael</a:t>
                      </a:r>
                      <a:endParaRPr sz="3200" b="1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Password: michael</a:t>
                      </a:r>
                      <a:endParaRPr sz="3200" b="1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Password policy </a:t>
                      </a: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does not require that users should have strong passwords, which makes it easier for attackers to compromise user accounts.</a:t>
                      </a:r>
                      <a:endParaRPr sz="32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Access Control: </a:t>
                      </a: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An attacker could easily guess user passwords and gain access user accounts.</a:t>
                      </a:r>
                      <a:endParaRPr sz="32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CWE-540:</a:t>
                      </a: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 Inclusion of Sensitive Information in Source Code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sng" strike="noStrike" cap="none">
                          <a:solidFill>
                            <a:schemeClr val="hlink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http://192.168.1.110/service.html</a:t>
                      </a:r>
                      <a:endParaRPr sz="3200" b="1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View page source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Source code on a web server or repository often contains sensitive information and should generally not be accessible to users.</a:t>
                      </a:r>
                      <a:endParaRPr sz="32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Confidentiality:</a:t>
                      </a: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en-US" sz="3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llows an attacker to understand the logic of the script and extract extremely useful information such as code bugs or logins and passwords.</a:t>
                      </a:r>
                      <a:endParaRPr sz="32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CVE-2015-6565:</a:t>
                      </a: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 OpenSSH 6.8 &lt; 6.9 - 'PTY' Local Privilege Escalation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sudo python -c ‘import pty; pty.spawn(“/bin/bash”)’;</a:t>
                      </a:r>
                      <a:endParaRPr sz="3200" b="1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Allows local users to cause a denial of service (terminal disruption) or possibly have unspecified other impact by writing to a device, as demonstrated by writing an escape sequence.</a:t>
                      </a:r>
                      <a:endParaRPr sz="32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None/>
                      </a:pPr>
                      <a:r>
                        <a:rPr lang="en-US" sz="3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Access Control: </a:t>
                      </a:r>
                      <a:r>
                        <a:rPr lang="en-US" sz="32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An attacker could easily escalate to root privileges using a simple python script</a:t>
                      </a:r>
                      <a:r>
                        <a:rPr lang="en-US" sz="3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400"/>
                        <a:buFont typeface="Arial"/>
                        <a:buNone/>
                      </a:pPr>
                      <a:endParaRPr sz="4400" u="none" strike="noStrike" cap="none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4" name="Google Shape;144;p5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-US"/>
              <a:t>Critical Vulnerabilities: Target 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 txBox="1">
            <a:spLocks noGrp="1"/>
          </p:cNvSpPr>
          <p:nvPr>
            <p:ph type="title"/>
          </p:nvPr>
        </p:nvSpPr>
        <p:spPr>
          <a:xfrm>
            <a:off x="731368" y="5801542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Traffic Profile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</p:txBody>
      </p:sp>
      <p:sp>
        <p:nvSpPr>
          <p:cNvPr id="150" name="Google Shape;150;p6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71"/>
            <a:ext cx="24377652" cy="1371242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7"/>
          <p:cNvSpPr txBox="1">
            <a:spLocks noGrp="1"/>
          </p:cNvSpPr>
          <p:nvPr>
            <p:ph type="subTitle" idx="4294967295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-US" sz="1900"/>
              <a:t>Traffic Profile: Characteristics</a:t>
            </a:r>
            <a:endParaRPr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"/>
          <p:cNvSpPr txBox="1">
            <a:spLocks noGrp="1"/>
          </p:cNvSpPr>
          <p:nvPr>
            <p:ph type="title"/>
          </p:nvPr>
        </p:nvSpPr>
        <p:spPr>
          <a:xfrm>
            <a:off x="-32791" y="0"/>
            <a:ext cx="24443101" cy="14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487575" rIns="731350" bIns="2437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</a:pPr>
            <a:r>
              <a:rPr lang="en-US"/>
              <a:t>Behavioral Analysis</a:t>
            </a:r>
            <a:endParaRPr/>
          </a:p>
        </p:txBody>
      </p:sp>
      <p:sp>
        <p:nvSpPr>
          <p:cNvPr id="163" name="Google Shape;163;p8"/>
          <p:cNvSpPr txBox="1">
            <a:spLocks noGrp="1"/>
          </p:cNvSpPr>
          <p:nvPr>
            <p:ph type="subTitle" idx="1"/>
          </p:nvPr>
        </p:nvSpPr>
        <p:spPr>
          <a:xfrm>
            <a:off x="0" y="1802600"/>
            <a:ext cx="24377701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0" tIns="243750" rIns="121900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b="1"/>
              <a:t>Purpose of Traffic on the Network</a:t>
            </a:r>
            <a:endParaRPr b="1"/>
          </a:p>
        </p:txBody>
      </p:sp>
      <p:sp>
        <p:nvSpPr>
          <p:cNvPr id="164" name="Google Shape;164;p8"/>
          <p:cNvSpPr txBox="1">
            <a:spLocks noGrp="1"/>
          </p:cNvSpPr>
          <p:nvPr>
            <p:ph type="sldNum" idx="12"/>
          </p:nvPr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65" name="Google Shape;16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6675" y="2958812"/>
            <a:ext cx="22202772" cy="996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8"/>
          <p:cNvSpPr txBox="1">
            <a:spLocks noGrp="1"/>
          </p:cNvSpPr>
          <p:nvPr>
            <p:ph type="subTitle" idx="2"/>
          </p:nvPr>
        </p:nvSpPr>
        <p:spPr>
          <a:xfrm>
            <a:off x="-32791" y="13111067"/>
            <a:ext cx="21252900" cy="6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350" tIns="12185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en-US"/>
              <a:t>Traffic Profile: Behavioral Analysis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 txBox="1">
            <a:spLocks noGrp="1"/>
          </p:cNvSpPr>
          <p:nvPr>
            <p:ph type="title"/>
          </p:nvPr>
        </p:nvSpPr>
        <p:spPr>
          <a:xfrm>
            <a:off x="731368" y="5349367"/>
            <a:ext cx="22914900" cy="21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750" tIns="243750" rIns="243750" bIns="24375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Normal Activity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endParaRPr/>
          </a:p>
        </p:txBody>
      </p:sp>
      <p:sp>
        <p:nvSpPr>
          <p:cNvPr id="172" name="Google Shape;172;p9"/>
          <p:cNvSpPr txBox="1"/>
          <p:nvPr/>
        </p:nvSpPr>
        <p:spPr>
          <a:xfrm>
            <a:off x="22948089" y="13219200"/>
            <a:ext cx="6981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4375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fld id="{00000000-1234-1234-1234-123412341234}" type="slidenum"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653</Words>
  <Application>Microsoft Office PowerPoint</Application>
  <PresentationFormat>Custom</PresentationFormat>
  <Paragraphs>123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Lato Light</vt:lpstr>
      <vt:lpstr>Roboto Medium</vt:lpstr>
      <vt:lpstr>Roboto</vt:lpstr>
      <vt:lpstr>Roboto Black</vt:lpstr>
      <vt:lpstr>Arial</vt:lpstr>
      <vt:lpstr>Courier New</vt:lpstr>
      <vt:lpstr>Simple Light</vt:lpstr>
      <vt:lpstr>Raven Security Engagement Attack, Defense &amp; Analysis of a Vulnerable Network Network Analysis  Henry Bartechko Gayle Johnson David Miles Semeho Quadjovie  Ryan Cox Jay Giunta </vt:lpstr>
      <vt:lpstr>Table of Contents</vt:lpstr>
      <vt:lpstr>Network Topology &amp; Critical Vulnerabilities   </vt:lpstr>
      <vt:lpstr>Network Topology</vt:lpstr>
      <vt:lpstr>Critical Vulnerabilities: Target 1</vt:lpstr>
      <vt:lpstr>Traffic Profile   </vt:lpstr>
      <vt:lpstr>PowerPoint Presentation</vt:lpstr>
      <vt:lpstr>Behavioral Analysis</vt:lpstr>
      <vt:lpstr>Normal Activity   </vt:lpstr>
      <vt:lpstr>Web Browsing</vt:lpstr>
      <vt:lpstr>Malicious Activity   </vt:lpstr>
      <vt:lpstr>Downloading Malware</vt:lpstr>
      <vt:lpstr>Downloading Torrent</vt:lpstr>
      <vt:lpstr>The End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Engagement Attack, Defense &amp; Analysis of a Vulnerable Network Network Analysis  Henry Bartechko Gayle Johnson David Miles Semeho Quadjovie  Ryan Cox Jay Giunta </dc:title>
  <dc:creator>Henry</dc:creator>
  <cp:lastModifiedBy>Henry</cp:lastModifiedBy>
  <cp:revision>2</cp:revision>
  <dcterms:modified xsi:type="dcterms:W3CDTF">2021-06-01T12:05:37Z</dcterms:modified>
</cp:coreProperties>
</file>